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8" r:id="rId3"/>
    <p:sldId id="259" r:id="rId4"/>
    <p:sldId id="260" r:id="rId5"/>
    <p:sldId id="257" r:id="rId6"/>
    <p:sldId id="312" r:id="rId7"/>
    <p:sldId id="267" r:id="rId8"/>
    <p:sldId id="261" r:id="rId9"/>
    <p:sldId id="265" r:id="rId10"/>
    <p:sldId id="313" r:id="rId11"/>
    <p:sldId id="314" r:id="rId12"/>
    <p:sldId id="315" r:id="rId13"/>
    <p:sldId id="262" r:id="rId14"/>
    <p:sldId id="316" r:id="rId15"/>
    <p:sldId id="263" r:id="rId16"/>
    <p:sldId id="318" r:id="rId17"/>
    <p:sldId id="282" r:id="rId18"/>
    <p:sldId id="266" r:id="rId19"/>
    <p:sldId id="319" r:id="rId20"/>
    <p:sldId id="320" r:id="rId21"/>
    <p:sldId id="268" r:id="rId22"/>
    <p:sldId id="269" r:id="rId23"/>
    <p:sldId id="321" r:id="rId24"/>
    <p:sldId id="270" r:id="rId25"/>
    <p:sldId id="322" r:id="rId26"/>
    <p:sldId id="323" r:id="rId27"/>
    <p:sldId id="325" r:id="rId28"/>
    <p:sldId id="324" r:id="rId29"/>
    <p:sldId id="326" r:id="rId30"/>
    <p:sldId id="271" r:id="rId31"/>
    <p:sldId id="272" r:id="rId32"/>
    <p:sldId id="274" r:id="rId33"/>
    <p:sldId id="328" r:id="rId34"/>
    <p:sldId id="329" r:id="rId35"/>
    <p:sldId id="330" r:id="rId36"/>
    <p:sldId id="331" r:id="rId37"/>
    <p:sldId id="332" r:id="rId38"/>
    <p:sldId id="334" r:id="rId39"/>
    <p:sldId id="336" r:id="rId40"/>
    <p:sldId id="327" r:id="rId41"/>
    <p:sldId id="335" r:id="rId42"/>
  </p:sldIdLst>
  <p:sldSz cx="9144000" cy="5143500" type="screen16x9"/>
  <p:notesSz cx="6858000" cy="9144000"/>
  <p:embeddedFontLst>
    <p:embeddedFont>
      <p:font typeface="Barlow" panose="00000500000000000000" pitchFamily="2" charset="-93"/>
      <p:regular r:id="rId44"/>
      <p:bold r:id="rId45"/>
    </p:embeddedFont>
    <p:embeddedFont>
      <p:font typeface="Barlow Medium" panose="00000600000000000000" pitchFamily="2" charset="-93"/>
      <p:regular r:id="rId46"/>
      <p:bold r:id="rId47"/>
      <p:italic r:id="rId48"/>
      <p:boldItalic r:id="rId49"/>
    </p:embeddedFont>
    <p:embeddedFont>
      <p:font typeface="Lalezar" panose="00000500000000000000" pitchFamily="2" charset="-78"/>
      <p:regular r:id="rId50"/>
    </p:embeddedFont>
    <p:embeddedFont>
      <p:font typeface="Nova Flat"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6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panose="00000600000000000000"/>
                <a:ea typeface="Barlow Medium" panose="00000600000000000000"/>
                <a:cs typeface="Barlow Medium" panose="00000600000000000000"/>
                <a:sym typeface="Barlow Medium" panose="00000600000000000000"/>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1pPr>
            <a:lvl2pPr lvl="1"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2pPr>
            <a:lvl3pPr lvl="2"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3pPr>
            <a:lvl4pPr lvl="3"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4pPr>
            <a:lvl5pPr lvl="4"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5pPr>
            <a:lvl6pPr lvl="5"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6pPr>
            <a:lvl7pPr lvl="6"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7pPr>
            <a:lvl8pPr lvl="7"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8pPr>
            <a:lvl9pPr lvl="8" algn="ctr" rtl="0">
              <a:spcBef>
                <a:spcPts val="0"/>
              </a:spcBef>
              <a:spcAft>
                <a:spcPts val="0"/>
              </a:spcAft>
              <a:buClr>
                <a:schemeClr val="dk1"/>
              </a:buClr>
              <a:buSzPts val="2600"/>
              <a:buFont typeface="Nova Flat" panose="020C0504020404060204"/>
              <a:buNone/>
              <a:defRPr sz="2600">
                <a:solidFill>
                  <a:schemeClr val="dk1"/>
                </a:solidFill>
                <a:latin typeface="Nova Flat" panose="020C0504020404060204"/>
                <a:ea typeface="Nova Flat" panose="020C0504020404060204"/>
                <a:cs typeface="Nova Flat" panose="020C0504020404060204"/>
                <a:sym typeface="Nova Flat" panose="020C0504020404060204"/>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panose="020C0504020404060204"/>
              <a:buNone/>
              <a:defRPr sz="3600">
                <a:solidFill>
                  <a:schemeClr val="dk1"/>
                </a:solidFill>
                <a:latin typeface="Nova Flat" panose="020C0504020404060204"/>
                <a:ea typeface="Nova Flat" panose="020C0504020404060204"/>
                <a:cs typeface="Nova Flat" panose="020C0504020404060204"/>
                <a:sym typeface="Nova Flat" panose="020C0504020404060204"/>
              </a:defRPr>
            </a:lvl1pPr>
            <a:lvl2pPr lvl="1">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2pPr>
            <a:lvl3pPr lvl="2">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3pPr>
            <a:lvl4pPr lvl="3">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4pPr>
            <a:lvl5pPr lvl="4">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5pPr>
            <a:lvl6pPr lvl="5">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6pPr>
            <a:lvl7pPr lvl="6">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7pPr>
            <a:lvl8pPr lvl="7">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8pPr>
            <a:lvl9pPr lvl="8">
              <a:spcBef>
                <a:spcPts val="0"/>
              </a:spcBef>
              <a:spcAft>
                <a:spcPts val="0"/>
              </a:spcAft>
              <a:buClr>
                <a:schemeClr val="dk1"/>
              </a:buClr>
              <a:buSzPts val="3600"/>
              <a:buFont typeface="Lalezar" panose="00000500000000000000"/>
              <a:buNone/>
              <a:defRPr sz="3600">
                <a:solidFill>
                  <a:schemeClr val="dk1"/>
                </a:solidFill>
                <a:latin typeface="Lalezar" panose="00000500000000000000"/>
                <a:ea typeface="Lalezar" panose="00000500000000000000"/>
                <a:cs typeface="Lalezar" panose="00000500000000000000"/>
                <a:sym typeface="Lalezar" panose="00000500000000000000"/>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30200">
              <a:lnSpc>
                <a:spcPct val="115000"/>
              </a:lnSpc>
              <a:spcBef>
                <a:spcPts val="0"/>
              </a:spcBef>
              <a:spcAft>
                <a:spcPts val="0"/>
              </a:spcAft>
              <a:buClr>
                <a:schemeClr val="dk1"/>
              </a:buClr>
              <a:buSzPts val="1600"/>
              <a:buFont typeface="Barlow" panose="00000500000000000000"/>
              <a:buChar char="■"/>
              <a:defRPr sz="1600">
                <a:solidFill>
                  <a:schemeClr val="dk1"/>
                </a:solidFill>
                <a:latin typeface="Barlow" panose="00000500000000000000"/>
                <a:ea typeface="Barlow" panose="00000500000000000000"/>
                <a:cs typeface="Barlow" panose="00000500000000000000"/>
                <a:sym typeface="Barlow"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eMinhTrieu/CNPM-LeMinhTrieu-46.01.104.198/tree/main" TargetMode="External"/><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ĐỀ TÀI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96;p39"/>
          <p:cNvSpPr txBox="1">
            <a:spLocks noGrp="1"/>
          </p:cNvSpPr>
          <p:nvPr/>
        </p:nvSpPr>
        <p:spPr>
          <a:xfrm>
            <a:off x="4970100" y="3626373"/>
            <a:ext cx="3409611" cy="45868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panose="00000500000000000000"/>
              <a:buNone/>
              <a:defRPr sz="16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30200" algn="ctr" rtl="0">
              <a:lnSpc>
                <a:spcPct val="100000"/>
              </a:lnSpc>
              <a:spcBef>
                <a:spcPts val="0"/>
              </a:spcBef>
              <a:spcAft>
                <a:spcPts val="0"/>
              </a:spcAft>
              <a:buClr>
                <a:schemeClr val="dk1"/>
              </a:buClr>
              <a:buSzPts val="2800"/>
              <a:buFont typeface="Barlow" panose="00000500000000000000"/>
              <a:buNone/>
              <a:defRPr sz="28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0" lvl="0" indent="0" algn="ctr" rtl="0">
              <a:spcBef>
                <a:spcPts val="0"/>
              </a:spcBef>
              <a:spcAft>
                <a:spcPts val="0"/>
              </a:spcAft>
              <a:buNone/>
            </a:pPr>
            <a:r>
              <a:rPr lang="en-US" b="1"/>
              <a:t>Giảng viên hướng dẫn: Trần Sơn Hải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circle(in)">
                                      <p:cBhvr>
                                        <p:cTn id="3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p:cNvPicPr/>
          <p:nvPr/>
        </p:nvPicPr>
        <p:blipFill>
          <a:blip r:embed="rId3">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TỔNG QUÁT</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p:cNvPicPr>
            <a:picLocks noChangeAspect="1"/>
          </p:cNvPicPr>
          <p:nvPr/>
        </p:nvPicPr>
        <p:blipFill>
          <a:blip r:embed="rId3"/>
          <a:stretch>
            <a:fillRect/>
          </a:stretch>
        </p:blipFill>
        <p:spPr>
          <a:xfrm>
            <a:off x="1" y="237479"/>
            <a:ext cx="7140138" cy="4956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panose="020B0604020202020204"/>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p:cNvPicPr/>
          <p:nvPr/>
        </p:nvPicPr>
        <p:blipFill>
          <a:blip r:embed="rId3"/>
          <a:srcRect/>
          <a:stretch>
            <a:fillRect/>
          </a:stretch>
        </p:blipFill>
        <p:spPr>
          <a:xfrm>
            <a:off x="1543050" y="0"/>
            <a:ext cx="4445454" cy="5143500"/>
          </a:xfrm>
          <a:prstGeom prst="rect">
            <a:avLst/>
          </a:prstGeom>
        </p:spPr>
      </p:pic>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p:cNvPicPr/>
          <p:nvPr/>
        </p:nvPicPr>
        <p:blipFill>
          <a:blip r:embed="rId3"/>
          <a:srcRect/>
          <a:stretch>
            <a:fillRect/>
          </a:stretch>
        </p:blipFill>
        <p:spPr>
          <a:xfrm>
            <a:off x="2383971" y="0"/>
            <a:ext cx="4310744" cy="514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p:cNvPicPr/>
          <p:nvPr/>
        </p:nvPicPr>
        <p:blipFill>
          <a:blip r:embed="rId3"/>
          <a:srcRect/>
          <a:stretch>
            <a:fillRect/>
          </a:stretch>
        </p:blipFill>
        <p:spPr>
          <a:xfrm>
            <a:off x="1469798" y="1738993"/>
            <a:ext cx="5730875" cy="1443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MÔ HÌNH CDM </a:t>
            </a:r>
            <a:r>
              <a:rPr lang="en-US" err="1"/>
              <a:t>và</a:t>
            </a:r>
            <a:r>
              <a:rPr lang="en-US"/>
              <a:t> PDM</a:t>
            </a: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7.png"/>
          <p:cNvPicPr/>
          <p:nvPr/>
        </p:nvPicPr>
        <p:blipFill>
          <a:blip r:embed="rId3"/>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PDM</a:t>
            </a: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image5.png"/>
          <p:cNvPicPr/>
          <p:nvPr/>
        </p:nvPicPr>
        <p:blipFill>
          <a:blip r:embed="rId3"/>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Thành Viên </a:t>
            </a:r>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p>
          <a:p>
            <a:pPr marL="0" lvl="0" indent="0" algn="ctr" rtl="0">
              <a:spcBef>
                <a:spcPts val="0"/>
              </a:spcBef>
              <a:spcAft>
                <a:spcPts val="0"/>
              </a:spcAft>
              <a:buNone/>
            </a:pPr>
            <a:r>
              <a:rPr lang="en-US" sz="2800"/>
              <a:t>Lê Minh Triệu- 46.01.104.198 </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55;p80"/>
          <p:cNvPicPr preferRelativeResize="0"/>
          <p:nvPr/>
        </p:nvPicPr>
        <p:blipFill rotWithShape="1">
          <a:blip r:embed="rId3"/>
          <a:srcRect t="16540" b="16547"/>
          <a:stretch>
            <a:fillRect/>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p>
        </p:txBody>
      </p:sp>
      <p:pic>
        <p:nvPicPr>
          <p:cNvPr id="11" name="image3.png"/>
          <p:cNvPicPr/>
          <p:nvPr/>
        </p:nvPicPr>
        <p:blipFill>
          <a:blip r:embed="rId3"/>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Giao diện cập nhật</a:t>
            </a:r>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image13.png"/>
          <p:cNvPicPr/>
          <p:nvPr/>
        </p:nvPicPr>
        <p:blipFill rotWithShape="1">
          <a:blip r:embed="rId3">
            <a:extLst>
              <a:ext uri="{28A0092B-C50C-407E-A947-70E740481C1C}">
                <a14:useLocalDpi xmlns:a14="http://schemas.microsoft.com/office/drawing/2010/main" val="0"/>
              </a:ext>
            </a:extLst>
          </a:blip>
          <a:srcRect l="1472" t="1281" r="-1472" b="5419"/>
          <a:stretch>
            <a:fillRect/>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p>
        </p:txBody>
      </p:sp>
      <p:pic>
        <p:nvPicPr>
          <p:cNvPr id="4" name="image23.png"/>
          <p:cNvPicPr/>
          <p:nvPr/>
        </p:nvPicPr>
        <p:blipFill>
          <a:blip r:embed="rId3">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Cập nhật thông tin lớp</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18.png"/>
          <p:cNvPicPr/>
          <p:nvPr/>
        </p:nvPicPr>
        <p:blipFill>
          <a:blip r:embed="rId3"/>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p>
        </p:txBody>
      </p:sp>
      <p:pic>
        <p:nvPicPr>
          <p:cNvPr id="5" name="image16.png"/>
          <p:cNvPicPr/>
          <p:nvPr/>
        </p:nvPicPr>
        <p:blipFill>
          <a:blip r:embed="rId3"/>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p>
        </p:txBody>
      </p:sp>
      <p:pic>
        <p:nvPicPr>
          <p:cNvPr id="4" name="image9.png"/>
          <p:cNvPicPr/>
          <p:nvPr/>
        </p:nvPicPr>
        <p:blipFill>
          <a:blip r:embed="rId3"/>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p>
        </p:txBody>
      </p:sp>
      <p:pic>
        <p:nvPicPr>
          <p:cNvPr id="5" name="image24.png"/>
          <p:cNvPicPr/>
          <p:nvPr/>
        </p:nvPicPr>
        <p:blipFill>
          <a:blip r:embed="rId3"/>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GB"/>
              <a:t>ìm kiếm khoa</a:t>
            </a: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6.png"/>
          <p:cNvPicPr/>
          <p:nvPr/>
        </p:nvPicPr>
        <p:blipFill>
          <a:blip r:embed="rId3"/>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p>
        </p:txBody>
      </p:sp>
      <p:pic>
        <p:nvPicPr>
          <p:cNvPr id="4" name="image2.png"/>
          <p:cNvPicPr/>
          <p:nvPr/>
        </p:nvPicPr>
        <p:blipFill>
          <a:blip r:embed="rId3"/>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Tổng quan </a:t>
            </a:r>
            <a:endParaRPr>
              <a:latin typeface="Nova Flat" panose="020C0504020404060204"/>
              <a:ea typeface="Nova Flat" panose="020C0504020404060204"/>
              <a:cs typeface="Nova Flat" panose="020C0504020404060204"/>
              <a:sym typeface="Nova Flat" panose="020C0504020404060204"/>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ova Flat" panose="020C0504020404060204"/>
                <a:ea typeface="Nova Flat" panose="020C0504020404060204"/>
                <a:cs typeface="Nova Flat" panose="020C0504020404060204"/>
                <a:sym typeface="Nova Flat" panose="020C0504020404060204"/>
              </a:rPr>
              <a:t>Đặt tả yêu cầu bài toán </a:t>
            </a:r>
            <a:endParaRPr>
              <a:latin typeface="Nova Flat" panose="020C0504020404060204"/>
              <a:ea typeface="Nova Flat" panose="020C0504020404060204"/>
              <a:cs typeface="Nova Flat" panose="020C0504020404060204"/>
              <a:sym typeface="Nova Flat" panose="020C0504020404060204"/>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panose="020C0504020404060204"/>
                <a:ea typeface="Nova Flat" panose="020C0504020404060204"/>
                <a:cs typeface="Nova Flat" panose="020C0504020404060204"/>
                <a:sym typeface="Nova Flat" panose="020C0504020404060204"/>
              </a:rPr>
              <a:t>Giao </a:t>
            </a:r>
            <a:r>
              <a:rPr lang="en-US" err="1">
                <a:latin typeface="Nova Flat" panose="020C0504020404060204"/>
                <a:ea typeface="Nova Flat" panose="020C0504020404060204"/>
                <a:cs typeface="Nova Flat" panose="020C0504020404060204"/>
                <a:sym typeface="Nova Flat" panose="020C0504020404060204"/>
              </a:rPr>
              <a:t>diện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màn</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hình</a:t>
            </a:r>
            <a:r>
              <a:rPr lang="en-US">
                <a:latin typeface="Nova Flat" panose="020C0504020404060204"/>
                <a:ea typeface="Nova Flat" panose="020C0504020404060204"/>
                <a:cs typeface="Nova Flat" panose="020C0504020404060204"/>
                <a:sym typeface="Nova Flat" panose="020C0504020404060204"/>
              </a:rPr>
              <a:t> &amp; Activity Diagram</a:t>
            </a:r>
            <a:endParaRPr>
              <a:latin typeface="Nova Flat" panose="020C0504020404060204"/>
              <a:ea typeface="Nova Flat" panose="020C0504020404060204"/>
              <a:cs typeface="Nova Flat" panose="020C0504020404060204"/>
              <a:sym typeface="Nova Flat" panose="020C0504020404060204"/>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panose="020C0504020404060204"/>
                <a:ea typeface="Nova Flat" panose="020C0504020404060204"/>
                <a:cs typeface="Nova Flat" panose="020C0504020404060204"/>
                <a:sym typeface="Nova Flat" panose="020C0504020404060204"/>
              </a:rPr>
              <a:t>Sơ</a:t>
            </a:r>
            <a:r>
              <a:rPr lang="en-US">
                <a:latin typeface="Nova Flat" panose="020C0504020404060204"/>
                <a:ea typeface="Nova Flat" panose="020C0504020404060204"/>
                <a:cs typeface="Nova Flat" panose="020C0504020404060204"/>
                <a:sym typeface="Nova Flat" panose="020C0504020404060204"/>
              </a:rPr>
              <a:t> </a:t>
            </a:r>
            <a:r>
              <a:rPr lang="en-US" err="1">
                <a:latin typeface="Nova Flat" panose="020C0504020404060204"/>
                <a:ea typeface="Nova Flat" panose="020C0504020404060204"/>
                <a:cs typeface="Nova Flat" panose="020C0504020404060204"/>
                <a:sym typeface="Nova Flat" panose="020C0504020404060204"/>
              </a:rPr>
              <a:t>đồ</a:t>
            </a:r>
            <a:r>
              <a:rPr lang="en-US">
                <a:latin typeface="Nova Flat" panose="020C0504020404060204"/>
                <a:ea typeface="Nova Flat" panose="020C0504020404060204"/>
                <a:cs typeface="Nova Flat" panose="020C0504020404060204"/>
                <a:sym typeface="Nova Flat" panose="020C0504020404060204"/>
              </a:rPr>
              <a:t> CDM  PDM </a:t>
            </a: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Tìm kiếm sinh viên</a:t>
            </a:r>
          </a:p>
        </p:txBody>
      </p:sp>
      <p:pic>
        <p:nvPicPr>
          <p:cNvPr id="80" name="image8.png"/>
          <p:cNvPicPr/>
          <p:nvPr/>
        </p:nvPicPr>
        <p:blipFill>
          <a:blip r:embed="rId3">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p:cNvPicPr/>
          <p:nvPr/>
        </p:nvPicPr>
        <p:blipFill>
          <a:blip r:embed="rId4"/>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60;p41"/>
          <p:cNvGrpSpPr/>
          <p:nvPr/>
        </p:nvGrpSpPr>
        <p:grpSpPr>
          <a:xfrm>
            <a:off x="179590" y="669210"/>
            <a:ext cx="1610213" cy="1629851"/>
            <a:chOff x="4079851" y="151677"/>
            <a:chExt cx="1014291" cy="1013263"/>
          </a:xfrm>
        </p:grpSpPr>
        <p:sp>
          <p:nvSpPr>
            <p:cNvPr id="58"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61;p55"/>
          <p:cNvGrpSpPr/>
          <p:nvPr/>
        </p:nvGrpSpPr>
        <p:grpSpPr>
          <a:xfrm>
            <a:off x="726933" y="2454860"/>
            <a:ext cx="2125740" cy="2000189"/>
            <a:chOff x="-529750" y="2597875"/>
            <a:chExt cx="1191008" cy="1198949"/>
          </a:xfrm>
        </p:grpSpPr>
        <p:sp>
          <p:nvSpPr>
            <p:cNvPr id="61"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lang="en-US"/>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p:cNvPicPr>
            <a:picLocks noChangeAspect="1"/>
          </p:cNvPicPr>
          <p:nvPr/>
        </p:nvPicPr>
        <p:blipFill>
          <a:blip r:embed="rId3"/>
          <a:stretch>
            <a:fillRect/>
          </a:stretch>
        </p:blipFill>
        <p:spPr>
          <a:xfrm>
            <a:off x="1413209" y="668106"/>
            <a:ext cx="6252566" cy="430861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8038710" cy="13319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ĐƯỜNG LINK GITHUB CHỨA TÀI NGUYÊN ĐÃ UPOAD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12;p57">
            <a:extLst>
              <a:ext uri="{FF2B5EF4-FFF2-40B4-BE49-F238E27FC236}">
                <a16:creationId xmlns:a16="http://schemas.microsoft.com/office/drawing/2014/main" id="{1871B663-F4BB-A0A9-4742-0AB1498357D8}"/>
              </a:ext>
            </a:extLst>
          </p:cNvPr>
          <p:cNvSpPr txBox="1">
            <a:spLocks/>
          </p:cNvSpPr>
          <p:nvPr/>
        </p:nvSpPr>
        <p:spPr>
          <a:xfrm>
            <a:off x="535871" y="2086295"/>
            <a:ext cx="8038710" cy="1331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Nova Flat" panose="020C0504020404060204"/>
              <a:buNone/>
              <a:defRPr sz="3600" b="0" i="0" u="none" strike="noStrike" cap="none">
                <a:solidFill>
                  <a:schemeClr val="dk1"/>
                </a:solidFill>
                <a:latin typeface="Nova Flat" panose="020C0504020404060204"/>
                <a:ea typeface="Nova Flat" panose="020C0504020404060204"/>
                <a:cs typeface="Nova Flat" panose="020C0504020404060204"/>
                <a:sym typeface="Nova Flat" panose="020C0504020404060204"/>
              </a:defRPr>
            </a:lvl1pPr>
            <a:lvl2pPr marR="0" lvl="1"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2pPr>
            <a:lvl3pPr marR="0" lvl="2"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3pPr>
            <a:lvl4pPr marR="0" lvl="3"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4pPr>
            <a:lvl5pPr marR="0" lvl="4"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5pPr>
            <a:lvl6pPr marR="0" lvl="5"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6pPr>
            <a:lvl7pPr marR="0" lvl="6"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7pPr>
            <a:lvl8pPr marR="0" lvl="7"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8pPr>
            <a:lvl9pPr marR="0" lvl="8" algn="l" rtl="0">
              <a:lnSpc>
                <a:spcPct val="100000"/>
              </a:lnSpc>
              <a:spcBef>
                <a:spcPts val="0"/>
              </a:spcBef>
              <a:spcAft>
                <a:spcPts val="0"/>
              </a:spcAft>
              <a:buClr>
                <a:schemeClr val="dk1"/>
              </a:buClr>
              <a:buSzPts val="3600"/>
              <a:buFont typeface="Lalezar" panose="00000500000000000000"/>
              <a:buNone/>
              <a:defRPr sz="3600" b="0" i="0" u="none" strike="noStrike" cap="none">
                <a:solidFill>
                  <a:schemeClr val="dk1"/>
                </a:solidFill>
                <a:latin typeface="Lalezar" panose="00000500000000000000"/>
                <a:ea typeface="Lalezar" panose="00000500000000000000"/>
                <a:cs typeface="Lalezar" panose="00000500000000000000"/>
                <a:sym typeface="Lalezar" panose="00000500000000000000"/>
              </a:defRPr>
            </a:lvl9pPr>
          </a:lstStyle>
          <a:p>
            <a:pPr algn="ctr"/>
            <a:r>
              <a:rPr lang="vi-VN" sz="3200"/>
              <a:t>https://github.com/ThiBinhChanh/CNPM-LeDucThi-46.01.104.173</a:t>
            </a:r>
          </a:p>
        </p:txBody>
      </p:sp>
    </p:spTree>
    <p:extLst>
      <p:ext uri="{BB962C8B-B14F-4D97-AF65-F5344CB8AC3E}">
        <p14:creationId xmlns:p14="http://schemas.microsoft.com/office/powerpoint/2010/main" val="3327397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Tổng Quan</a:t>
            </a:r>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65464" y="1178233"/>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panose="020C0504020404060204"/>
              <a:ea typeface="Nova Flat" panose="020C0504020404060204"/>
              <a:cs typeface="Nova Flat" panose="020C0504020404060204"/>
              <a:sym typeface="Nova Flat" panose="020C0504020404060204"/>
            </a:endParaRPr>
          </a:p>
        </p:txBody>
      </p:sp>
      <p:sp>
        <p:nvSpPr>
          <p:cNvPr id="3223" name="Google Shape;3223;p66"/>
          <p:cNvSpPr txBox="1"/>
          <p:nvPr/>
        </p:nvSpPr>
        <p:spPr>
          <a:xfrm>
            <a:off x="5965443" y="1491258"/>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panose="00000500000000000000"/>
              <a:ea typeface="Barlow" panose="00000500000000000000"/>
              <a:cs typeface="Barlow" panose="00000500000000000000"/>
              <a:sym typeface="Barlow" panose="00000500000000000000"/>
            </a:endParaRPr>
          </a:p>
        </p:txBody>
      </p:sp>
      <p:grpSp>
        <p:nvGrpSpPr>
          <p:cNvPr id="3228" name="Google Shape;3228;p66"/>
          <p:cNvGrpSpPr/>
          <p:nvPr/>
        </p:nvGrpSpPr>
        <p:grpSpPr>
          <a:xfrm>
            <a:off x="867264" y="435757"/>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rot="10800000">
            <a:off x="2164465" y="1084358"/>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204529" y="940988"/>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251043" y="2082870"/>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4260072" y="3277111"/>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21242" y="1671758"/>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stCxn id="3255" idx="1"/>
          </p:cNvCxnSpPr>
          <p:nvPr/>
        </p:nvCxnSpPr>
        <p:spPr>
          <a:xfrm rot="10800000" flipV="1">
            <a:off x="2093141" y="2525670"/>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cxnSpLocks/>
          </p:cNvCxnSpPr>
          <p:nvPr/>
        </p:nvCxnSpPr>
        <p:spPr>
          <a:xfrm rot="10800000" flipV="1">
            <a:off x="2570146" y="3583889"/>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82145" y="3426769"/>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417835" y="421112"/>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p>
          <a:p>
            <a:endParaRPr lang="en-US">
              <a:solidFill>
                <a:schemeClr val="bg2"/>
              </a:solidFill>
            </a:endParaRPr>
          </a:p>
        </p:txBody>
      </p:sp>
      <p:sp>
        <p:nvSpPr>
          <p:cNvPr id="7" name="TextBox 6"/>
          <p:cNvSpPr txBox="1"/>
          <p:nvPr/>
        </p:nvSpPr>
        <p:spPr>
          <a:xfrm>
            <a:off x="4384543" y="2068974"/>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p:cNvSpPr txBox="1"/>
          <p:nvPr/>
        </p:nvSpPr>
        <p:spPr>
          <a:xfrm>
            <a:off x="4417835" y="3196111"/>
            <a:ext cx="4575162" cy="1384995"/>
          </a:xfrm>
          <a:prstGeom prst="rect">
            <a:avLst/>
          </a:prstGeom>
          <a:noFill/>
        </p:spPr>
        <p:txBody>
          <a:bodyPr wrap="square" rtlCol="0">
            <a:spAutoFit/>
          </a:bodyPr>
          <a:lstStyle/>
          <a:p>
            <a:pPr algn="just"/>
            <a:r>
              <a:rPr lang="vi-VN" dirty="0">
                <a:solidFill>
                  <a:schemeClr val="bg2"/>
                </a:solidFill>
                <a:effectLst/>
                <a:latin typeface="Arial" panose="020B0604020202020204" pitchFamily="34" charset="0"/>
                <a:ea typeface="Arial" panose="020B0604020202020204" pitchFamily="34" charset="0"/>
              </a:rPr>
              <a:t>Do </a:t>
            </a:r>
            <a:r>
              <a:rPr lang="vi-VN" dirty="0" err="1">
                <a:solidFill>
                  <a:schemeClr val="bg2"/>
                </a:solidFill>
                <a:effectLst/>
                <a:latin typeface="Arial" panose="020B0604020202020204" pitchFamily="34" charset="0"/>
                <a:ea typeface="Arial" panose="020B0604020202020204" pitchFamily="34" charset="0"/>
              </a:rPr>
              <a:t>thời</a:t>
            </a:r>
            <a:r>
              <a:rPr lang="vi-VN" dirty="0">
                <a:solidFill>
                  <a:schemeClr val="bg2"/>
                </a:solidFill>
                <a:effectLst/>
                <a:latin typeface="Arial" panose="020B0604020202020204" pitchFamily="34" charset="0"/>
                <a:ea typeface="Arial" panose="020B0604020202020204" pitchFamily="34" charset="0"/>
              </a:rPr>
              <a:t> gian </a:t>
            </a:r>
            <a:r>
              <a:rPr lang="vi-VN" dirty="0" err="1">
                <a:solidFill>
                  <a:schemeClr val="bg2"/>
                </a:solidFill>
                <a:effectLst/>
                <a:latin typeface="Arial" panose="020B0604020202020204" pitchFamily="34" charset="0"/>
                <a:ea typeface="Arial" panose="020B0604020202020204" pitchFamily="34" charset="0"/>
              </a:rPr>
              <a:t>có</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hạn</a:t>
            </a:r>
            <a:r>
              <a:rPr lang="vi-VN" dirty="0">
                <a:solidFill>
                  <a:schemeClr val="bg2"/>
                </a:solidFill>
                <a:effectLst/>
                <a:latin typeface="Arial" panose="020B0604020202020204" pitchFamily="34" charset="0"/>
                <a:ea typeface="Arial" panose="020B0604020202020204" pitchFamily="34" charset="0"/>
              </a:rPr>
              <a:t>, kinh </a:t>
            </a:r>
            <a:r>
              <a:rPr lang="vi-VN" dirty="0" err="1">
                <a:solidFill>
                  <a:schemeClr val="bg2"/>
                </a:solidFill>
                <a:effectLst/>
                <a:latin typeface="Arial" panose="020B0604020202020204" pitchFamily="34" charset="0"/>
                <a:ea typeface="Arial" panose="020B0604020202020204" pitchFamily="34" charset="0"/>
              </a:rPr>
              <a:t>nghiệm</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và</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vốn</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hiểu</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biết</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của</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chúng</a:t>
            </a:r>
            <a:r>
              <a:rPr lang="vi-VN" dirty="0">
                <a:solidFill>
                  <a:schemeClr val="bg2"/>
                </a:solidFill>
                <a:effectLst/>
                <a:latin typeface="Arial" panose="020B0604020202020204" pitchFamily="34" charset="0"/>
                <a:ea typeface="Arial" panose="020B0604020202020204" pitchFamily="34" charset="0"/>
              </a:rPr>
              <a:t> em </a:t>
            </a:r>
            <a:r>
              <a:rPr lang="vi-VN" dirty="0" err="1">
                <a:solidFill>
                  <a:schemeClr val="bg2"/>
                </a:solidFill>
                <a:effectLst/>
                <a:latin typeface="Arial" panose="020B0604020202020204" pitchFamily="34" charset="0"/>
                <a:ea typeface="Arial" panose="020B0604020202020204" pitchFamily="34" charset="0"/>
              </a:rPr>
              <a:t>còn</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nhiều</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hạn</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chế</a:t>
            </a:r>
            <a:r>
              <a:rPr lang="vi-VN" dirty="0">
                <a:solidFill>
                  <a:schemeClr val="bg2"/>
                </a:solidFill>
                <a:effectLst/>
                <a:latin typeface="Arial" panose="020B0604020202020204" pitchFamily="34" charset="0"/>
                <a:ea typeface="Arial" panose="020B0604020202020204" pitchFamily="34" charset="0"/>
              </a:rPr>
              <a:t> nên chương </a:t>
            </a:r>
            <a:r>
              <a:rPr lang="vi-VN" dirty="0" err="1">
                <a:solidFill>
                  <a:schemeClr val="bg2"/>
                </a:solidFill>
                <a:effectLst/>
                <a:latin typeface="Arial" panose="020B0604020202020204" pitchFamily="34" charset="0"/>
                <a:ea typeface="Arial" panose="020B0604020202020204" pitchFamily="34" charset="0"/>
              </a:rPr>
              <a:t>trình</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còn</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rất</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nhiều</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hạn</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chế</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và</a:t>
            </a:r>
            <a:r>
              <a:rPr lang="vi-VN" dirty="0">
                <a:solidFill>
                  <a:schemeClr val="bg2"/>
                </a:solidFill>
                <a:effectLst/>
                <a:latin typeface="Arial" panose="020B0604020202020204" pitchFamily="34" charset="0"/>
                <a:ea typeface="Arial" panose="020B0604020202020204" pitchFamily="34" charset="0"/>
              </a:rPr>
              <a:t> không </a:t>
            </a:r>
            <a:r>
              <a:rPr lang="vi-VN" dirty="0" err="1">
                <a:solidFill>
                  <a:schemeClr val="bg2"/>
                </a:solidFill>
                <a:effectLst/>
                <a:latin typeface="Arial" panose="020B0604020202020204" pitchFamily="34" charset="0"/>
                <a:ea typeface="Arial" panose="020B0604020202020204" pitchFamily="34" charset="0"/>
              </a:rPr>
              <a:t>thể</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ứng</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dụng</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vào</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thực</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tế</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Chính</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vì</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vậy</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chúng</a:t>
            </a:r>
            <a:r>
              <a:rPr lang="vi-VN" dirty="0">
                <a:solidFill>
                  <a:schemeClr val="bg2"/>
                </a:solidFill>
                <a:effectLst/>
                <a:latin typeface="Arial" panose="020B0604020202020204" pitchFamily="34" charset="0"/>
                <a:ea typeface="Arial" panose="020B0604020202020204" pitchFamily="34" charset="0"/>
              </a:rPr>
              <a:t> em mong </a:t>
            </a:r>
            <a:r>
              <a:rPr lang="vi-VN" dirty="0" err="1">
                <a:solidFill>
                  <a:schemeClr val="bg2"/>
                </a:solidFill>
                <a:effectLst/>
                <a:latin typeface="Arial" panose="020B0604020202020204" pitchFamily="34" charset="0"/>
                <a:ea typeface="Arial" panose="020B0604020202020204" pitchFamily="34" charset="0"/>
              </a:rPr>
              <a:t>thầy</a:t>
            </a:r>
            <a:r>
              <a:rPr lang="vi-VN" dirty="0">
                <a:solidFill>
                  <a:schemeClr val="bg2"/>
                </a:solidFill>
                <a:effectLst/>
                <a:latin typeface="Arial" panose="020B0604020202020204" pitchFamily="34" charset="0"/>
                <a:ea typeface="Arial" panose="020B0604020202020204" pitchFamily="34" charset="0"/>
              </a:rPr>
              <a:t> cô </a:t>
            </a:r>
            <a:r>
              <a:rPr lang="vi-VN" dirty="0" err="1">
                <a:solidFill>
                  <a:schemeClr val="bg2"/>
                </a:solidFill>
                <a:effectLst/>
                <a:latin typeface="Arial" panose="020B0604020202020204" pitchFamily="34" charset="0"/>
                <a:ea typeface="Arial" panose="020B0604020202020204" pitchFamily="34" charset="0"/>
              </a:rPr>
              <a:t>hướng</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dẫn</a:t>
            </a:r>
            <a:r>
              <a:rPr lang="vi-VN" dirty="0">
                <a:solidFill>
                  <a:schemeClr val="bg2"/>
                </a:solidFill>
                <a:effectLst/>
                <a:latin typeface="Arial" panose="020B0604020202020204" pitchFamily="34" charset="0"/>
                <a:ea typeface="Arial" panose="020B0604020202020204" pitchFamily="34" charset="0"/>
              </a:rPr>
              <a:t> cho </a:t>
            </a:r>
            <a:r>
              <a:rPr lang="vi-VN" dirty="0" err="1">
                <a:solidFill>
                  <a:schemeClr val="bg2"/>
                </a:solidFill>
                <a:effectLst/>
                <a:latin typeface="Arial" panose="020B0604020202020204" pitchFamily="34" charset="0"/>
                <a:ea typeface="Arial" panose="020B0604020202020204" pitchFamily="34" charset="0"/>
              </a:rPr>
              <a:t>đề</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tài</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của</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chúng</a:t>
            </a:r>
            <a:r>
              <a:rPr lang="vi-VN" dirty="0">
                <a:solidFill>
                  <a:schemeClr val="bg2"/>
                </a:solidFill>
                <a:effectLst/>
                <a:latin typeface="Arial" panose="020B0604020202020204" pitchFamily="34" charset="0"/>
                <a:ea typeface="Arial" panose="020B0604020202020204" pitchFamily="34" charset="0"/>
              </a:rPr>
              <a:t> em </a:t>
            </a:r>
            <a:r>
              <a:rPr lang="vi-VN" dirty="0" err="1">
                <a:solidFill>
                  <a:schemeClr val="bg2"/>
                </a:solidFill>
                <a:effectLst/>
                <a:latin typeface="Arial" panose="020B0604020202020204" pitchFamily="34" charset="0"/>
                <a:ea typeface="Arial" panose="020B0604020202020204" pitchFamily="34" charset="0"/>
              </a:rPr>
              <a:t>được</a:t>
            </a:r>
            <a:r>
              <a:rPr lang="vi-VN" dirty="0">
                <a:solidFill>
                  <a:schemeClr val="bg2"/>
                </a:solidFill>
                <a:effectLst/>
                <a:latin typeface="Arial" panose="020B0604020202020204" pitchFamily="34" charset="0"/>
                <a:ea typeface="Arial" panose="020B0604020202020204" pitchFamily="34" charset="0"/>
              </a:rPr>
              <a:t> </a:t>
            </a:r>
            <a:r>
              <a:rPr lang="vi-VN" dirty="0" err="1">
                <a:solidFill>
                  <a:schemeClr val="bg2"/>
                </a:solidFill>
                <a:effectLst/>
                <a:latin typeface="Arial" panose="020B0604020202020204" pitchFamily="34" charset="0"/>
                <a:ea typeface="Arial" panose="020B0604020202020204" pitchFamily="34" charset="0"/>
              </a:rPr>
              <a:t>tốt</a:t>
            </a:r>
            <a:r>
              <a:rPr lang="vi-VN" dirty="0">
                <a:solidFill>
                  <a:schemeClr val="bg2"/>
                </a:solidFill>
                <a:effectLst/>
                <a:latin typeface="Arial" panose="020B0604020202020204" pitchFamily="34" charset="0"/>
                <a:ea typeface="Arial" panose="020B0604020202020204" pitchFamily="34" charset="0"/>
              </a:rPr>
              <a:t> hơn.</a:t>
            </a:r>
            <a:endParaRPr lang="en-US" dirty="0">
              <a:solidFill>
                <a:schemeClr val="bg2"/>
              </a:solidFill>
              <a:effectLst/>
              <a:latin typeface="Arial" panose="020B0604020202020204" pitchFamily="34" charset="0"/>
              <a:ea typeface="Arial" panose="020B0604020202020204" pitchFamily="34" charset="0"/>
            </a:endParaRPr>
          </a:p>
          <a:p>
            <a:pPr algn="just"/>
            <a:endParaRPr lang="en-US" dirty="0">
              <a:solidFill>
                <a:schemeClr val="bg2"/>
              </a:solidFill>
            </a:endParaRPr>
          </a:p>
        </p:txBody>
      </p:sp>
      <p:sp>
        <p:nvSpPr>
          <p:cNvPr id="2" name="TextBox 1">
            <a:extLst>
              <a:ext uri="{FF2B5EF4-FFF2-40B4-BE49-F238E27FC236}">
                <a16:creationId xmlns:a16="http://schemas.microsoft.com/office/drawing/2014/main" id="{BFB66953-259F-D82F-C00C-13BF21EEA89A}"/>
              </a:ext>
            </a:extLst>
          </p:cNvPr>
          <p:cNvSpPr txBox="1"/>
          <p:nvPr/>
        </p:nvSpPr>
        <p:spPr>
          <a:xfrm>
            <a:off x="2411156" y="4451864"/>
            <a:ext cx="6216007" cy="523220"/>
          </a:xfrm>
          <a:prstGeom prst="rect">
            <a:avLst/>
          </a:prstGeom>
          <a:noFill/>
        </p:spPr>
        <p:txBody>
          <a:bodyPr wrap="square" rtlCol="0">
            <a:spAutoFit/>
          </a:bodyPr>
          <a:lstStyle/>
          <a:p>
            <a:r>
              <a:rPr lang="en-US" dirty="0">
                <a:solidFill>
                  <a:schemeClr val="bg2"/>
                </a:solidFill>
              </a:rPr>
              <a:t>LINK GITHUB : </a:t>
            </a:r>
            <a:r>
              <a:rPr lang="en-US" dirty="0" err="1">
                <a:solidFill>
                  <a:srgbClr val="FFFFFF"/>
                </a:solidFill>
                <a:hlinkClick r:id="rId3">
                  <a:extLst>
                    <a:ext uri="{A12FA001-AC4F-418D-AE19-62706E023703}">
                      <ahyp:hlinkClr xmlns:ahyp="http://schemas.microsoft.com/office/drawing/2018/hyperlinkcolor" val="tx"/>
                    </a:ext>
                  </a:extLst>
                </a:hlinkClick>
              </a:rPr>
              <a:t>LeMinhTrieu</a:t>
            </a:r>
            <a:r>
              <a:rPr lang="en-US" dirty="0">
                <a:solidFill>
                  <a:schemeClr val="bg2"/>
                </a:solidFill>
                <a:hlinkClick r:id="rId3">
                  <a:extLst>
                    <a:ext uri="{A12FA001-AC4F-418D-AE19-62706E023703}">
                      <ahyp:hlinkClr xmlns:ahyp="http://schemas.microsoft.com/office/drawing/2018/hyperlinkcolor" val="tx"/>
                    </a:ext>
                  </a:extLst>
                </a:hlinkClick>
              </a:rPr>
              <a:t>/CNPM-LeMinhTrieu-46.01.104.198 (github.com)</a:t>
            </a:r>
            <a:endParaRPr lang="en-US" dirty="0">
              <a:solidFill>
                <a:schemeClr val="bg2"/>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160" y="504660"/>
            <a:ext cx="3593091" cy="1423532"/>
          </a:xfrm>
        </p:spPr>
        <p:txBody>
          <a:bodyPr/>
          <a:lstStyle/>
          <a:p>
            <a:r>
              <a:rPr lang="en-US" sz="6000">
                <a:solidFill>
                  <a:schemeClr val="bg2"/>
                </a:solidFill>
              </a:rPr>
              <a:t>Thanks</a:t>
            </a:r>
          </a:p>
        </p:txBody>
      </p:sp>
      <p:sp>
        <p:nvSpPr>
          <p:cNvPr id="6" name="TextBox 5"/>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p:cNvGrpSpPr/>
          <p:nvPr/>
        </p:nvGrpSpPr>
        <p:grpSpPr>
          <a:xfrm>
            <a:off x="221024" y="-71268"/>
            <a:ext cx="2123700" cy="2123700"/>
            <a:chOff x="679050" y="2154016"/>
            <a:chExt cx="2123700" cy="2123700"/>
          </a:xfrm>
        </p:grpSpPr>
        <p:grpSp>
          <p:nvGrpSpPr>
            <p:cNvPr id="8" name="Google Shape;3258;p66"/>
            <p:cNvGrpSpPr/>
            <p:nvPr/>
          </p:nvGrpSpPr>
          <p:grpSpPr>
            <a:xfrm>
              <a:off x="717675" y="2195100"/>
              <a:ext cx="2013910" cy="2041524"/>
              <a:chOff x="-79100" y="-499150"/>
              <a:chExt cx="2013910" cy="2041524"/>
            </a:xfrm>
          </p:grpSpPr>
          <p:sp>
            <p:nvSpPr>
              <p:cNvPr id="10"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228;p66"/>
          <p:cNvGrpSpPr/>
          <p:nvPr/>
        </p:nvGrpSpPr>
        <p:grpSpPr>
          <a:xfrm>
            <a:off x="7782330" y="3807887"/>
            <a:ext cx="1297200" cy="1297200"/>
            <a:chOff x="6496201" y="285832"/>
            <a:chExt cx="1297200" cy="1297200"/>
          </a:xfrm>
        </p:grpSpPr>
        <p:sp>
          <p:nvSpPr>
            <p:cNvPr id="28"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30;p66"/>
            <p:cNvGrpSpPr/>
            <p:nvPr/>
          </p:nvGrpSpPr>
          <p:grpSpPr>
            <a:xfrm>
              <a:off x="6560741" y="365850"/>
              <a:ext cx="1129671" cy="1137203"/>
              <a:chOff x="-529750" y="2597875"/>
              <a:chExt cx="1191008" cy="1198949"/>
            </a:xfrm>
          </p:grpSpPr>
          <p:sp>
            <p:nvSpPr>
              <p:cNvPr id="30"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sz="1800">
              <a:effectLst/>
              <a:latin typeface="Arial" panose="020B0604020202020204" pitchFamily="34" charset="0"/>
              <a:ea typeface="Arial" panose="020B0604020202020204" pitchFamily="34" charset="0"/>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p:cNvPicPr>
            <a:picLocks noChangeAspect="1"/>
          </p:cNvPicPr>
          <p:nvPr/>
        </p:nvPicPr>
        <p:blipFill>
          <a:blip r:embed="rId3"/>
          <a:stretch>
            <a:fillRect/>
          </a:stretch>
        </p:blipFill>
        <p:spPr>
          <a:xfrm>
            <a:off x="0" y="1047528"/>
            <a:ext cx="9144000" cy="40959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Sơ đồ use case nghiệp vụ</a:t>
            </a: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677</Words>
  <Application>Microsoft Office PowerPoint</Application>
  <PresentationFormat>On-screen Show (16:9)</PresentationFormat>
  <Paragraphs>70</Paragraphs>
  <Slides>41</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Crimson Text</vt:lpstr>
      <vt:lpstr>Lalezar</vt:lpstr>
      <vt:lpstr>Barlow</vt:lpstr>
      <vt:lpstr>Barlow Medium</vt:lpstr>
      <vt:lpstr>Nova Flat</vt:lpstr>
      <vt:lpstr>Arvo</vt:lpstr>
      <vt:lpstr>Times New Roman</vt:lpstr>
      <vt:lpstr>Arial</vt:lpstr>
      <vt:lpstr>Wingdings</vt:lpstr>
      <vt:lpstr>Computer &amp; Information Sciences Major for College by Slidesgo</vt:lpstr>
      <vt:lpstr>ĐỀ TÀI QUẢN LÝ SINH VIÊN</vt:lpstr>
      <vt:lpstr>Thành Viên </vt:lpstr>
      <vt:lpstr>Nội dung</vt:lpstr>
      <vt:lpstr>Tổng Quan</vt:lpstr>
      <vt:lpstr>GIỚI THIỆU</vt:lpstr>
      <vt:lpstr>Biểu đồ phân cấp chức năng </vt:lpstr>
      <vt:lpstr>Đặt tả yêu cầu bài toán</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Presentation</vt:lpstr>
      <vt:lpstr>Sơ đồ use case TỔNG QUÁT</vt:lpstr>
      <vt:lpstr>PowerPoint Presentation</vt:lpstr>
      <vt:lpstr>Danh sách Tác Nhân và Sơ đồ Usecase của từng tác nhân</vt:lpstr>
      <vt:lpstr>PowerPoint Presentation</vt:lpstr>
      <vt:lpstr>PowerPoint Presentation</vt:lpstr>
      <vt:lpstr>PowerPoint Presentation</vt:lpstr>
      <vt:lpstr>MÔ HÌNH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ĐƯỜNG LINK GITHUB CHỨA TÀI NGUYÊN ĐÃ UPOAD </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Le Minh  Trieu</cp:lastModifiedBy>
  <cp:revision>7</cp:revision>
  <dcterms:created xsi:type="dcterms:W3CDTF">2022-06-21T11:37:00Z</dcterms:created>
  <dcterms:modified xsi:type="dcterms:W3CDTF">2022-06-21T13:26:03Z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y fmtid="{D5CDD505-2E9C-101B-9397-08002B2CF9AE}" pid="3" name="ICV">
    <vt:lpwstr>65886C27DED949E59A445AA37F727357</vt:lpwstr>
  </property>
  <property fmtid="{D5CDD505-2E9C-101B-9397-08002B2CF9AE}" pid="4" name="KSOProductBuildVer">
    <vt:lpwstr>1033-11.2.0.11156</vt:lpwstr>
  </property>
</Properties>
</file>